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  <p:sldId id="287" r:id="rId3"/>
    <p:sldId id="300" r:id="rId4"/>
    <p:sldId id="288" r:id="rId5"/>
    <p:sldId id="289" r:id="rId6"/>
    <p:sldId id="257" r:id="rId7"/>
    <p:sldId id="290" r:id="rId8"/>
    <p:sldId id="291" r:id="rId9"/>
    <p:sldId id="292" r:id="rId10"/>
    <p:sldId id="293" r:id="rId11"/>
    <p:sldId id="302" r:id="rId12"/>
    <p:sldId id="294" r:id="rId13"/>
    <p:sldId id="295" r:id="rId14"/>
    <p:sldId id="296" r:id="rId15"/>
    <p:sldId id="297" r:id="rId16"/>
    <p:sldId id="298" r:id="rId17"/>
    <p:sldId id="299" r:id="rId18"/>
    <p:sldId id="303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8" autoAdjust="0"/>
    <p:restoredTop sz="94660"/>
  </p:normalViewPr>
  <p:slideViewPr>
    <p:cSldViewPr snapToGrid="0">
      <p:cViewPr varScale="1">
        <p:scale>
          <a:sx n="67" d="100"/>
          <a:sy n="67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8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43E1D-BCF0-4647-9D80-4C6C86B02B13}" type="datetimeFigureOut">
              <a:rPr lang="pl-PL" smtClean="0"/>
              <a:t>2020-05-11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6C94-44AD-460F-B44D-737AA39CB3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9660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43E1D-BCF0-4647-9D80-4C6C86B02B13}" type="datetimeFigureOut">
              <a:rPr lang="pl-PL" smtClean="0"/>
              <a:t>2020-05-11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6C94-44AD-460F-B44D-737AA39CB3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452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43E1D-BCF0-4647-9D80-4C6C86B02B13}" type="datetimeFigureOut">
              <a:rPr lang="pl-PL" smtClean="0"/>
              <a:t>2020-05-11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6C94-44AD-460F-B44D-737AA39CB3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9137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43E1D-BCF0-4647-9D80-4C6C86B02B13}" type="datetimeFigureOut">
              <a:rPr lang="pl-PL" smtClean="0"/>
              <a:t>2020-05-11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6C94-44AD-460F-B44D-737AA39CB3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473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43E1D-BCF0-4647-9D80-4C6C86B02B13}" type="datetimeFigureOut">
              <a:rPr lang="pl-PL" smtClean="0"/>
              <a:t>2020-05-11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6C94-44AD-460F-B44D-737AA39CB3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6326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43E1D-BCF0-4647-9D80-4C6C86B02B13}" type="datetimeFigureOut">
              <a:rPr lang="pl-PL" smtClean="0"/>
              <a:t>2020-05-11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6C94-44AD-460F-B44D-737AA39CB3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0559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43E1D-BCF0-4647-9D80-4C6C86B02B13}" type="datetimeFigureOut">
              <a:rPr lang="pl-PL" smtClean="0"/>
              <a:t>2020-05-11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6C94-44AD-460F-B44D-737AA39CB3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8639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43E1D-BCF0-4647-9D80-4C6C86B02B13}" type="datetimeFigureOut">
              <a:rPr lang="pl-PL" smtClean="0"/>
              <a:t>2020-05-11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6C94-44AD-460F-B44D-737AA39CB3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128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43E1D-BCF0-4647-9D80-4C6C86B02B13}" type="datetimeFigureOut">
              <a:rPr lang="pl-PL" smtClean="0"/>
              <a:t>2020-05-11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6C94-44AD-460F-B44D-737AA39CB3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3793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43E1D-BCF0-4647-9D80-4C6C86B02B13}" type="datetimeFigureOut">
              <a:rPr lang="pl-PL" smtClean="0"/>
              <a:t>2020-05-11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6C94-44AD-460F-B44D-737AA39CB3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6098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43E1D-BCF0-4647-9D80-4C6C86B02B13}" type="datetimeFigureOut">
              <a:rPr lang="pl-PL" smtClean="0"/>
              <a:t>2020-05-11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6C94-44AD-460F-B44D-737AA39CB3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9323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43E1D-BCF0-4647-9D80-4C6C86B02B13}" type="datetimeFigureOut">
              <a:rPr lang="pl-PL" smtClean="0"/>
              <a:t>2020-05-11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26C94-44AD-460F-B44D-737AA39CB3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8694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685925" y="1228725"/>
            <a:ext cx="94583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/>
              <a:t>Wymiana ładunku w okrętowych silnikach tłokowych dwu- i czterosuwowych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417954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04157" y="5218793"/>
            <a:ext cx="113973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i="1" dirty="0"/>
              <a:t>Zmiany ciśnienia w cylindrze silnika dwusuwowego w okresie wylotu i przepłukania cylindra silnika 6RTA 62. Uskok na wykresie przy </a:t>
            </a:r>
            <a:r>
              <a:rPr lang="pl-PL" sz="2400" i="1" dirty="0" smtClean="0"/>
              <a:t>ciśnieniu 6 bar </a:t>
            </a:r>
            <a:r>
              <a:rPr lang="pl-PL" sz="2400" i="1" dirty="0"/>
              <a:t>na osi poziomej ok.110 </a:t>
            </a:r>
            <a:r>
              <a:rPr lang="pl-PL" sz="2400" i="1" baseline="30000" dirty="0" err="1"/>
              <a:t>o</a:t>
            </a:r>
            <a:r>
              <a:rPr lang="pl-PL" sz="2400" i="1" dirty="0" err="1"/>
              <a:t>OWK</a:t>
            </a:r>
            <a:r>
              <a:rPr lang="pl-PL" sz="2400" i="1" dirty="0"/>
              <a:t>. Wymiana ładunku przy średnim ciśnieniu ok. 0,5 bar, wahania </a:t>
            </a:r>
            <a:r>
              <a:rPr lang="pl-PL" sz="2400" i="1" dirty="0" smtClean="0"/>
              <a:t>ciśnienia </a:t>
            </a:r>
            <a:r>
              <a:rPr lang="pl-PL" sz="2400" i="1" dirty="0"/>
              <a:t>w czasie wymiany w granicach 0,4 do 0,7 bar. Początek sprężania ok. 265 </a:t>
            </a:r>
            <a:r>
              <a:rPr lang="pl-PL" sz="2400" i="1" dirty="0" err="1"/>
              <a:t>oOWK</a:t>
            </a:r>
            <a:r>
              <a:rPr lang="pl-PL" sz="2400" i="1" dirty="0"/>
              <a:t>. </a:t>
            </a:r>
            <a:endParaRPr lang="pl-PL" sz="2400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0" y="0"/>
            <a:ext cx="8696325" cy="522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05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00075" y="1385888"/>
            <a:ext cx="1078706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/>
              <a:t>Proces wymiany ładunku charakteryzuje się stosując cztery podstawowe współczynniki (wskaźniki):</a:t>
            </a:r>
          </a:p>
          <a:p>
            <a:endParaRPr lang="pl-PL" sz="3200" b="1" dirty="0" smtClean="0"/>
          </a:p>
          <a:p>
            <a:pPr marL="342900" indent="-342900">
              <a:buAutoNum type="arabicPeriod"/>
            </a:pPr>
            <a:r>
              <a:rPr lang="pl-PL" sz="3200" dirty="0" smtClean="0"/>
              <a:t>Współczynnik przepłukania</a:t>
            </a:r>
          </a:p>
          <a:p>
            <a:pPr marL="342900" indent="-342900">
              <a:buAutoNum type="arabicPeriod"/>
            </a:pPr>
            <a:r>
              <a:rPr lang="pl-PL" sz="3200" dirty="0" smtClean="0"/>
              <a:t>Jednostkowe zużycie powietrza</a:t>
            </a:r>
          </a:p>
          <a:p>
            <a:pPr marL="342900" indent="-342900">
              <a:buAutoNum type="arabicPeriod"/>
            </a:pPr>
            <a:r>
              <a:rPr lang="pl-PL" sz="3200" dirty="0" smtClean="0"/>
              <a:t>Współczynnik reszty spalin</a:t>
            </a:r>
          </a:p>
          <a:p>
            <a:pPr marL="342900" indent="-342900">
              <a:buAutoNum type="arabicPeriod"/>
            </a:pPr>
            <a:r>
              <a:rPr lang="pl-PL" sz="3200" dirty="0" smtClean="0"/>
              <a:t>Współczynnik napełnienia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365778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61937" y="0"/>
            <a:ext cx="11930063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pl-PL" altLang="pl-PL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Wskaźniki procesu wymiany czynnika roboczego</a:t>
            </a:r>
            <a:endParaRPr kumimoji="0" lang="en-GB" altLang="pl-PL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pl-PL" altLang="pl-P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Proces wymiany czynnika roboczego ocenia się za pomocą wskaźników porównawczych, do których należą współczynniki: prze­płukania, reszty spalin, napełnienia i ilości powietrza ładującego, zwanego również sumarycznym współczynnikiem nadmiaru powietrza. </a:t>
            </a:r>
            <a:endParaRPr kumimoji="0" lang="pl-PL" alt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W procesie wymiany czynnika roboczego zmieniają się takie wielkości, jak masa spalin w cylindrze </a:t>
            </a:r>
            <a:r>
              <a:rPr kumimoji="0" lang="pl-PL" altLang="pl-PL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</a:t>
            </a:r>
            <a:r>
              <a:rPr kumimoji="0" lang="pl-PL" altLang="pl-PL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</a:t>
            </a: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masa doprowadzanego do cylindra świeżego powietrza </a:t>
            </a:r>
            <a:r>
              <a:rPr kumimoji="0" lang="pl-PL" altLang="pl-PL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</a:t>
            </a:r>
            <a:r>
              <a:rPr kumimoji="0" lang="pl-PL" altLang="pl-PL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</a:t>
            </a: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oraz masa powietrza zamkniętego w cylindrze </a:t>
            </a:r>
            <a:r>
              <a:rPr kumimoji="0" lang="pl-PL" altLang="pl-PL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</a:t>
            </a:r>
            <a:r>
              <a:rPr kumimoji="0" lang="pl-PL" altLang="pl-PL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Relacje pomiędzy tymi wielkościami pozwalają na ocenę procesu wymiany czynnika.  </a:t>
            </a:r>
            <a:endParaRPr kumimoji="0" lang="pl-PL" alt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endParaRPr kumimoji="0" lang="pl-PL" altLang="pl-PL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pl-PL" alt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Współczynnik przepłukania</a:t>
            </a: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wyznacza się z zależności: </a:t>
            </a:r>
            <a:endParaRPr kumimoji="0" lang="pl-PL" alt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Obi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080911"/>
              </p:ext>
            </p:extLst>
          </p:nvPr>
        </p:nvGraphicFramePr>
        <p:xfrm>
          <a:off x="4328532" y="4616648"/>
          <a:ext cx="1785957" cy="13394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Równanie" r:id="rId3" imgW="609600" imgH="457200" progId="Equation.3">
                  <p:embed/>
                </p:oleObj>
              </mc:Choice>
              <mc:Fallback>
                <p:oleObj name="Równanie" r:id="rId3" imgW="6096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8532" y="4616648"/>
                        <a:ext cx="1785957" cy="13394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46790" y="5513168"/>
            <a:ext cx="924964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pl-PL" alt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                                	</a:t>
            </a:r>
            <a:endParaRPr kumimoji="0" lang="pl-PL" altLang="pl-PL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gdzie: </a:t>
            </a:r>
            <a:endParaRPr kumimoji="0" lang="pl-PL" alt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	</a:t>
            </a:r>
            <a:r>
              <a:rPr kumimoji="0" lang="pl-PL" altLang="pl-PL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</a:t>
            </a:r>
            <a:r>
              <a:rPr kumimoji="0" lang="pl-PL" altLang="pl-PL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– masa powietrza doprowadzonego do cylind</a:t>
            </a:r>
            <a:r>
              <a:rPr kumimoji="0" lang="pl-PL" altLang="pl-PL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 w czasie jednego cyklu roboczego,</a:t>
            </a:r>
            <a:endParaRPr kumimoji="0" lang="pl-PL" alt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	</a:t>
            </a:r>
            <a:r>
              <a:rPr kumimoji="0" lang="pl-PL" altLang="pl-PL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</a:t>
            </a:r>
            <a:r>
              <a:rPr kumimoji="0" lang="pl-PL" altLang="pl-PL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– masa powietrza zamkniętego w przestrzeni roboczej cylindra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. </a:t>
            </a:r>
            <a:endParaRPr kumimoji="0" lang="pl-PL" alt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9714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7176" y="0"/>
            <a:ext cx="1175861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269875" algn="l"/>
              </a:tabLst>
            </a:pP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Wartość tego współczynnika zależy przede wszystkim od systemu płukania, decydującego o skuteczności wypierania spalin przez po­wietrze, czyli od skuteczności tak zwanego "tłoka powietrznego". Wartość współczynnika </a:t>
            </a:r>
            <a:r>
              <a:rPr lang="pl-PL" sz="2800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pl-PL" sz="28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jest tym mniejsza, im lepszy jest system przepłukania. Im większa jest wartość współczynnika </a:t>
            </a:r>
            <a:r>
              <a:rPr lang="pl-PL" sz="2800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pl-PL" sz="28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tym większy jest rozchód powietrza na przepłukanie i tym większe są straty energii na napęd sprężarek. </a:t>
            </a:r>
            <a:r>
              <a:rPr lang="pl-PL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 warunkach idealnych </a:t>
            </a:r>
            <a:r>
              <a:rPr lang="pl-PL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pl-PL" sz="28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pl-PL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=1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  <a:tabLst>
                <a:tab pos="269875" algn="l"/>
              </a:tabLst>
            </a:pP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W dwusuwowych silnikach spalinowych bez doładowania współczynnik przepłukania wynosi </a:t>
            </a:r>
            <a:r>
              <a:rPr lang="pl-PL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pl-PL" sz="28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pl-PL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=1,15</a:t>
            </a:r>
            <a:r>
              <a:rPr lang="pl-PL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</a:t>
            </a:r>
            <a:r>
              <a:rPr lang="pl-PL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1,25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 silnikach z doładowaniem zwiększone ciśnienie powietrza płuczącego powo­duje wzrost współczynnika </a:t>
            </a:r>
            <a:r>
              <a:rPr lang="pl-PL" sz="2800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pl-PL" sz="28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do wartości </a:t>
            </a:r>
            <a:r>
              <a:rPr lang="pl-PL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1,6 </a:t>
            </a:r>
            <a:r>
              <a:rPr lang="pl-PL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</a:t>
            </a:r>
            <a:r>
              <a:rPr lang="pl-PL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1,65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Ta zwiększona wartość współczynnika sprawia, że następuje zmniej­szenie temperatury ścianek komory spalania, a tym samym obniżenie obciążeń cieplnych tych elementów. W omawianych silnikach ciśnie­nie płuczące odgrywa rolę czynnika chłodzącego ścianki komory spalania. W silnikach czterosuwowych przepłukanie cylindra jest bar­dziej doskonałe, a współczynnik przepłukania osiąga mniejsze war­tości: </a:t>
            </a:r>
            <a:r>
              <a:rPr lang="pl-PL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pl-PL" sz="28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pl-PL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=1</a:t>
            </a:r>
            <a:r>
              <a:rPr lang="pl-PL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</a:t>
            </a:r>
            <a:r>
              <a:rPr lang="pl-PL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1,2. </a:t>
            </a:r>
            <a:endParaRPr lang="pl-PL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46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34601"/>
            <a:ext cx="11744325" cy="2231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endParaRPr kumimoji="0" lang="pl-PL" altLang="pl-PL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lang="pl-PL" altLang="pl-PL" sz="2800" b="1" dirty="0" smtClean="0">
                <a:ea typeface="Times New Roman" panose="02020603050405020304" pitchFamily="18" charset="0"/>
              </a:rPr>
              <a:t>Jednostkowe zużycie powietrza</a:t>
            </a:r>
            <a:endParaRPr lang="pl-PL" altLang="pl-PL" sz="2800" b="1" dirty="0"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endParaRPr kumimoji="0" lang="pl-PL" altLang="pl-P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pl-PL" alt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Straty powietrza na przepłukanie i napełnienie cylindra ocenia się na podstawie jednostkowego zużycia powietrza </a:t>
            </a:r>
            <a:r>
              <a:rPr kumimoji="0" lang="pl-PL" altLang="pl-PL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</a:t>
            </a:r>
            <a:r>
              <a:rPr kumimoji="0" lang="pl-PL" altLang="pl-PL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</a:t>
            </a:r>
            <a:r>
              <a:rPr kumimoji="0" lang="pl-PL" alt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endParaRPr kumimoji="0" lang="pl-PL" altLang="pl-P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endParaRPr kumimoji="0" lang="pl-PL" altLang="pl-P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Obi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5212990"/>
              </p:ext>
            </p:extLst>
          </p:nvPr>
        </p:nvGraphicFramePr>
        <p:xfrm>
          <a:off x="4229099" y="2196779"/>
          <a:ext cx="1977274" cy="1475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Równanie" r:id="rId3" imgW="596641" imgH="444307" progId="Equation.3">
                  <p:embed/>
                </p:oleObj>
              </mc:Choice>
              <mc:Fallback>
                <p:oleObj name="Równanie" r:id="rId3" imgW="596641" imgH="444307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9099" y="2196779"/>
                        <a:ext cx="1977274" cy="14751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61306" y="3440609"/>
            <a:ext cx="11875367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pl-PL" alt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                             	</a:t>
            </a:r>
            <a:endParaRPr kumimoji="0" lang="pl-PL" altLang="pl-PL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pl-PL" alt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Wartość tego wskaźnika wynosi: </a:t>
            </a:r>
            <a:endParaRPr kumimoji="0" lang="pl-PL" altLang="pl-P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pl-PL" alt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	- dla silników dwusuwowych, wolno­obrotowych - 7,5 </a:t>
            </a:r>
            <a:r>
              <a:rPr kumimoji="0" lang="pl-PL" alt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</a:t>
            </a:r>
            <a:r>
              <a:rPr kumimoji="0" lang="pl-PL" alt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10,0 [kg/kWh] </a:t>
            </a:r>
            <a:endParaRPr kumimoji="0" lang="pl-PL" altLang="pl-P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pl-PL" alt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	- </a:t>
            </a:r>
            <a:r>
              <a:rPr kumimoji="0" lang="pl-PL" alt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dla silników czterosuwowych, </a:t>
            </a:r>
            <a:r>
              <a:rPr kumimoji="0" lang="pl-PL" altLang="pl-PL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średnio­obrotowych</a:t>
            </a:r>
            <a:r>
              <a:rPr kumimoji="0" lang="pl-PL" alt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- 6,5 </a:t>
            </a:r>
            <a:r>
              <a:rPr kumimoji="0" lang="pl-PL" alt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8,2</a:t>
            </a:r>
            <a:r>
              <a:rPr kumimoji="0" lang="pl-PL" alt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 [kg/kWh] </a:t>
            </a:r>
          </a:p>
        </p:txBody>
      </p:sp>
    </p:spTree>
    <p:extLst>
      <p:ext uri="{BB962C8B-B14F-4D97-AF65-F5344CB8AC3E}">
        <p14:creationId xmlns:p14="http://schemas.microsoft.com/office/powerpoint/2010/main" val="4145469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66700" y="88900"/>
            <a:ext cx="1165860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269875" algn="l"/>
              </a:tabLst>
            </a:pPr>
            <a:r>
              <a:rPr lang="pl-PL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Współczynnik reszty spalin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pl-PL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  <a:tabLst>
                <a:tab pos="269875" algn="l"/>
              </a:tabLst>
            </a:pPr>
            <a:r>
              <a:rPr lang="pl-PL" sz="2800" i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</a:t>
            </a:r>
            <a:r>
              <a:rPr lang="pl-PL" sz="28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stanowi kryterium ilościowe doskonałości procesu przepłukania, opróżnienia go ze spalin i 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na­pełnienia 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świeżym ładunkiem powietrza. Wartość tego współczynnika określa zależność:</a:t>
            </a:r>
            <a:endParaRPr lang="pl-PL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483100" y="1994952"/>
            <a:ext cx="3043048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848591"/>
              </p:ext>
            </p:extLst>
          </p:nvPr>
        </p:nvGraphicFramePr>
        <p:xfrm>
          <a:off x="4483101" y="1994953"/>
          <a:ext cx="2082800" cy="1638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Równanie" r:id="rId3" imgW="583947" imgH="457002" progId="Equation.3">
                  <p:embed/>
                </p:oleObj>
              </mc:Choice>
              <mc:Fallback>
                <p:oleObj name="Równanie" r:id="rId3" imgW="583947" imgH="45700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3101" y="1994953"/>
                        <a:ext cx="2082800" cy="16389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rostokąt 4"/>
          <p:cNvSpPr/>
          <p:nvPr/>
        </p:nvSpPr>
        <p:spPr>
          <a:xfrm>
            <a:off x="1435100" y="4073436"/>
            <a:ext cx="9372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69875" algn="l"/>
              </a:tabLst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gdzie: </a:t>
            </a:r>
          </a:p>
          <a:p>
            <a:pPr>
              <a:spcAft>
                <a:spcPts val="0"/>
              </a:spcAft>
              <a:tabLst>
                <a:tab pos="269875" algn="l"/>
              </a:tabLst>
            </a:pPr>
            <a:r>
              <a:rPr lang="pl-PL" sz="2000" i="1" dirty="0">
                <a:latin typeface="Symbol" panose="05050102010706020507" pitchFamily="18" charset="2"/>
                <a:ea typeface="Times New Roman" panose="02020603050405020304" pitchFamily="18" charset="0"/>
              </a:rPr>
              <a:t>	</a:t>
            </a:r>
            <a:r>
              <a:rPr lang="pl-PL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pl-PL" sz="2000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pl-PL" sz="20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0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masa 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spalin pozostałych w przestrzeni roboczej po poprzednim cyklu pracy, </a:t>
            </a:r>
          </a:p>
          <a:p>
            <a:pPr>
              <a:spcAft>
                <a:spcPts val="0"/>
              </a:spcAft>
              <a:tabLst>
                <a:tab pos="269875" algn="l"/>
              </a:tabLst>
            </a:pPr>
            <a:r>
              <a:rPr lang="pl-PL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pl-PL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pl-PL" sz="2000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pl-PL" sz="20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0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masa 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świeżego ładunku. </a:t>
            </a:r>
            <a:endParaRPr lang="pl-PL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301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66700" y="188943"/>
            <a:ext cx="117983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69875" algn="l"/>
              </a:tabLst>
            </a:pP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Współczynnik 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reszty spalin </a:t>
            </a:r>
            <a:r>
              <a:rPr lang="pl-PL" sz="2800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</a:t>
            </a:r>
            <a:r>
              <a:rPr lang="pl-PL" sz="28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zależy od skuteczności prze­płukania. Im mniejsza jest wartość tego współczynnika, tym mniej spalin pozostaje w przestrzeni roboczej po poprzednim cyklu pracy i tym doskonalsze jest przepłukanie cylindra. Według danych do­świadczalnych średnie wartości współczynnika 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</a:t>
            </a:r>
            <a:r>
              <a:rPr lang="pl-PL" sz="28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wynoszą dla silników: </a:t>
            </a:r>
          </a:p>
          <a:p>
            <a:pPr>
              <a:spcAft>
                <a:spcPts val="0"/>
              </a:spcAft>
              <a:tabLst>
                <a:tab pos="269875" algn="l"/>
              </a:tabLst>
            </a:pP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 czterosuwowych bez doładowania: 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</a:t>
            </a:r>
            <a:r>
              <a:rPr lang="pl-PL" sz="28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0,04 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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0,06, </a:t>
            </a:r>
          </a:p>
          <a:p>
            <a:pPr>
              <a:spcAft>
                <a:spcPts val="0"/>
              </a:spcAft>
              <a:tabLst>
                <a:tab pos="269875" algn="l"/>
              </a:tabLst>
            </a:pP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 czterosuwowych z doładowaniem: 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</a:t>
            </a:r>
            <a:r>
              <a:rPr lang="pl-PL" sz="28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0,02  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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0,04,</a:t>
            </a:r>
          </a:p>
          <a:p>
            <a:pPr>
              <a:spcAft>
                <a:spcPts val="0"/>
              </a:spcAft>
              <a:tabLst>
                <a:tab pos="269875" algn="l"/>
              </a:tabLst>
            </a:pP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 dwusuwowych z przepłukaniem wzdłużnym: 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</a:t>
            </a:r>
            <a:r>
              <a:rPr lang="pl-PL" sz="28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=0,03 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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0,08,</a:t>
            </a:r>
          </a:p>
          <a:p>
            <a:pPr>
              <a:spcAft>
                <a:spcPts val="0"/>
              </a:spcAft>
              <a:tabLst>
                <a:tab pos="269875" algn="l"/>
              </a:tabLst>
            </a:pP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 dwusuwowych z przepłukaniem konturowym: 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</a:t>
            </a:r>
            <a:r>
              <a:rPr lang="pl-PL" sz="28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=0,08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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0,15.</a:t>
            </a:r>
          </a:p>
          <a:p>
            <a:pPr algn="just">
              <a:spcAft>
                <a:spcPts val="0"/>
              </a:spcAft>
              <a:tabLst>
                <a:tab pos="269875" algn="l"/>
              </a:tabLst>
            </a:pP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pl-PL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69875" algn="l"/>
              </a:tabLst>
            </a:pPr>
            <a:r>
              <a:rPr lang="pl-PL" sz="28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pl-PL" sz="2800" spc="-2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Wzrost </a:t>
            </a:r>
            <a:r>
              <a:rPr lang="pl-PL" sz="28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współczynnika </a:t>
            </a:r>
            <a:r>
              <a:rPr lang="pl-PL" sz="2800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</a:t>
            </a:r>
            <a:r>
              <a:rPr lang="pl-PL" sz="2800" spc="-25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pl-PL" sz="28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spowodowany jest: zanieczyszczeniem traktu wylotowego i związanym z tym wzrostem oporów przepływu, wzrostem ciśnienia w kanale wylotowym </a:t>
            </a:r>
            <a:r>
              <a:rPr lang="pl-PL" sz="2800" i="1" spc="-25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pl-PL" sz="2800" spc="-25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pl-PL" sz="28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pl-PL" sz="2800" spc="-25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zakoksowaniem</a:t>
            </a:r>
            <a:r>
              <a:rPr lang="pl-PL" sz="28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okien wylotowych i płuczących oraz spadkiem ciśnienia doładowania </a:t>
            </a:r>
            <a:r>
              <a:rPr lang="pl-PL" sz="2800" i="1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pl-PL" sz="2800" spc="-25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pl-PL" sz="28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pl-PL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523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30200" y="92671"/>
            <a:ext cx="1167130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pl-PL" alt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Współczynnik napełnienia</a:t>
            </a: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endParaRPr kumimoji="0" lang="pl-PL" alt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określa stopień wykorzystania obję­tości cylindra w procesie napełnienia. Wartość tego współczynnika określa zależność:</a:t>
            </a:r>
            <a:endParaRPr kumimoji="0" lang="pl-PL" alt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Obi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1206253"/>
              </p:ext>
            </p:extLst>
          </p:nvPr>
        </p:nvGraphicFramePr>
        <p:xfrm>
          <a:off x="5283200" y="2070099"/>
          <a:ext cx="1765300" cy="1389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Równanie" r:id="rId3" imgW="583947" imgH="457002" progId="Equation.3">
                  <p:embed/>
                </p:oleObj>
              </mc:Choice>
              <mc:Fallback>
                <p:oleObj name="Równanie" r:id="rId3" imgW="583947" imgH="45700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3200" y="2070099"/>
                        <a:ext cx="1765300" cy="13890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405139"/>
            <a:ext cx="120777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lang="pl-PL" altLang="pl-PL" sz="2400" dirty="0" smtClean="0">
                <a:ea typeface="Times New Roman" panose="02020603050405020304" pitchFamily="18" charset="0"/>
              </a:rPr>
              <a:t>g</a:t>
            </a: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dzie: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pl-PL" altLang="pl-PL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</a:t>
            </a:r>
            <a:r>
              <a:rPr kumimoji="0" lang="pl-PL" altLang="pl-PL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o</a:t>
            </a: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jest masą świeżego powietrza, która mogłaby się pomieścić w objętości skokowej cylindra </a:t>
            </a:r>
            <a:r>
              <a:rPr kumimoji="0" lang="pl-PL" altLang="pl-PL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</a:t>
            </a:r>
            <a:r>
              <a:rPr kumimoji="0" lang="pl-PL" altLang="pl-PL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</a:t>
            </a: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przy parametrach charakteryzu­jących stan powietrza na wlocie, to znaczy </a:t>
            </a:r>
            <a:r>
              <a:rPr kumimoji="0" lang="pl-PL" altLang="pl-PL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</a:t>
            </a:r>
            <a:r>
              <a:rPr kumimoji="0" lang="pl-PL" altLang="pl-PL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o</a:t>
            </a:r>
            <a:r>
              <a:rPr kumimoji="0" lang="pl-PL" altLang="pl-PL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T</a:t>
            </a:r>
            <a:r>
              <a:rPr kumimoji="0" lang="pl-PL" altLang="pl-PL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o</a:t>
            </a: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dla silników wolnossących oraz </a:t>
            </a:r>
            <a:r>
              <a:rPr kumimoji="0" lang="pl-PL" altLang="pl-PL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</a:t>
            </a:r>
            <a:r>
              <a:rPr kumimoji="0" lang="pl-PL" altLang="pl-PL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</a:t>
            </a:r>
            <a:r>
              <a:rPr kumimoji="0" lang="pl-PL" altLang="pl-PL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kumimoji="0" lang="pl-PL" altLang="pl-PL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</a:t>
            </a:r>
            <a:r>
              <a:rPr kumimoji="0" lang="pl-PL" altLang="pl-PL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</a:t>
            </a: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dla silników z doładowaniem.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pl-PL" alt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Wartość współczynnika napełnienia jest zawsze mniejsza od jed­ności. </a:t>
            </a:r>
            <a:endParaRPr kumimoji="0" lang="pl-PL" altLang="pl-PL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93082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14338" y="485775"/>
            <a:ext cx="1153001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Pytania kontrolne:</a:t>
            </a:r>
          </a:p>
          <a:p>
            <a:pPr marL="342900" indent="-342900">
              <a:buAutoNum type="arabicPeriod"/>
            </a:pPr>
            <a:r>
              <a:rPr lang="pl-PL" sz="2400" dirty="0" smtClean="0"/>
              <a:t>Cel procesu wymiany ładunku.</a:t>
            </a:r>
          </a:p>
          <a:p>
            <a:pPr marL="342900" indent="-342900">
              <a:buAutoNum type="arabicPeriod"/>
            </a:pPr>
            <a:r>
              <a:rPr lang="pl-PL" sz="2400" dirty="0" smtClean="0"/>
              <a:t>Wymienić nazwy charakterystycznych faz (okresów) procesu wymiany ładunku w silniku 4-suwowym i 2-suwowym.</a:t>
            </a:r>
          </a:p>
          <a:p>
            <a:pPr marL="342900" indent="-342900">
              <a:buAutoNum type="arabicPeriod"/>
            </a:pPr>
            <a:r>
              <a:rPr lang="pl-PL" sz="2400" dirty="0" smtClean="0"/>
              <a:t>Pokazać na wykresie kołowym fazy procesu wymiany ładunku w silniku 4-suwowym </a:t>
            </a:r>
            <a:r>
              <a:rPr lang="pl-PL" sz="2400" dirty="0"/>
              <a:t>i 2-suwowym</a:t>
            </a:r>
            <a:r>
              <a:rPr lang="pl-PL" sz="2400" dirty="0" smtClean="0"/>
              <a:t>.</a:t>
            </a:r>
          </a:p>
          <a:p>
            <a:pPr marL="342900" indent="-342900">
              <a:buAutoNum type="arabicPeriod"/>
            </a:pPr>
            <a:r>
              <a:rPr lang="pl-PL" sz="2400" dirty="0" smtClean="0"/>
              <a:t>Porównać przebieg proces wymiany ładunku w silniku 4-suwowym </a:t>
            </a:r>
            <a:r>
              <a:rPr lang="pl-PL" sz="2400" dirty="0"/>
              <a:t>i </a:t>
            </a:r>
            <a:r>
              <a:rPr lang="pl-PL" sz="2400" dirty="0" smtClean="0"/>
              <a:t>2-suwowym – podobieństwa i różnice.</a:t>
            </a:r>
          </a:p>
          <a:p>
            <a:pPr marL="342900" indent="-342900">
              <a:buAutoNum type="arabicPeriod"/>
            </a:pPr>
            <a:r>
              <a:rPr lang="pl-PL" sz="2400" dirty="0" smtClean="0"/>
              <a:t>Podać definicje współczynników (wskaźników) procesu wymiany ładunku (współczynnika reszty spalin, napełnienia, przepłukania i jednostkowego zużycia powietrza.</a:t>
            </a:r>
          </a:p>
          <a:p>
            <a:pPr marL="342900" indent="-342900">
              <a:buAutoNum type="arabicPeriod"/>
            </a:pPr>
            <a:r>
              <a:rPr lang="pl-PL" sz="2400" dirty="0" smtClean="0"/>
              <a:t>Podać orientacyjną wartość kątową (w stopniach OWK) całkowitej realizacji wymiany ładunku w silniku  </a:t>
            </a:r>
            <a:r>
              <a:rPr lang="pl-PL" sz="2400" dirty="0"/>
              <a:t>4-suwowym i </a:t>
            </a:r>
            <a:r>
              <a:rPr lang="pl-PL" sz="2400" dirty="0" smtClean="0"/>
              <a:t>2-suwowym.</a:t>
            </a:r>
          </a:p>
          <a:p>
            <a:pPr marL="342900" indent="-342900">
              <a:buAutoNum type="arabicPeriod"/>
            </a:pPr>
            <a:r>
              <a:rPr lang="pl-PL" sz="2400" dirty="0" smtClean="0"/>
              <a:t>Określić fazy rozrządu zaworowego na okrętowego silnika 4-suwowego, podając przybliżone wartości kątowe (</a:t>
            </a:r>
            <a:r>
              <a:rPr lang="pl-PL" sz="2400" dirty="0"/>
              <a:t>w stopniach OWK) </a:t>
            </a:r>
            <a:r>
              <a:rPr lang="pl-PL" sz="2400" dirty="0" smtClean="0"/>
              <a:t>odpowiadające otwieraniu i zamykaniu zaworów wylotowych i dolotowych.</a:t>
            </a:r>
          </a:p>
          <a:p>
            <a:pPr marL="342900" indent="-342900">
              <a:buAutoNum type="arabicPeriod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69368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" y="363537"/>
            <a:ext cx="11962962" cy="518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885825" y="6057900"/>
            <a:ext cx="10801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i="1" dirty="0"/>
              <a:t>Rozwinięty wykres faz rozrządu silnika czterosuwowego 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62078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035169" y="517585"/>
            <a:ext cx="1059323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Opis znaczeń do slajdu 2 i 3:</a:t>
            </a:r>
          </a:p>
          <a:p>
            <a:r>
              <a:rPr lang="pl-PL" dirty="0" smtClean="0"/>
              <a:t>5’ – kąt względem DMP dla którego zaczyna się otwierać zawór wylotowy</a:t>
            </a:r>
          </a:p>
          <a:p>
            <a:endParaRPr lang="pl-PL" dirty="0" smtClean="0"/>
          </a:p>
          <a:p>
            <a:r>
              <a:rPr lang="pl-PL" dirty="0" smtClean="0"/>
              <a:t>5 – tłok osiąga DMP</a:t>
            </a:r>
          </a:p>
          <a:p>
            <a:r>
              <a:rPr lang="pl-PL" dirty="0"/>
              <a:t>r</a:t>
            </a:r>
            <a:r>
              <a:rPr lang="pl-PL" dirty="0" smtClean="0"/>
              <a:t>1 – kąt względem GMP dla którego zaczyna się otwierać zawór dolotowy</a:t>
            </a:r>
          </a:p>
          <a:p>
            <a:r>
              <a:rPr lang="pl-PL" dirty="0"/>
              <a:t>r</a:t>
            </a:r>
            <a:r>
              <a:rPr lang="pl-PL" dirty="0" smtClean="0"/>
              <a:t> – GMP</a:t>
            </a:r>
          </a:p>
          <a:p>
            <a:r>
              <a:rPr lang="pl-PL" dirty="0"/>
              <a:t>r</a:t>
            </a:r>
            <a:r>
              <a:rPr lang="pl-PL" dirty="0" smtClean="0"/>
              <a:t>2- kąt po GMP odpowiadający zamknięciu zaworu wylotowego</a:t>
            </a:r>
          </a:p>
          <a:p>
            <a:r>
              <a:rPr lang="pl-PL" dirty="0"/>
              <a:t>r</a:t>
            </a:r>
            <a:r>
              <a:rPr lang="pl-PL" dirty="0" smtClean="0"/>
              <a:t>1-r-r2 – okres pozostawania zaworu wylotowego i dolotowego w pozycji otwartej – okres </a:t>
            </a:r>
            <a:r>
              <a:rPr lang="pl-PL" dirty="0" err="1" smtClean="0"/>
              <a:t>przekrycia</a:t>
            </a:r>
            <a:r>
              <a:rPr lang="pl-PL" dirty="0" smtClean="0"/>
              <a:t> zaworów</a:t>
            </a:r>
          </a:p>
          <a:p>
            <a:r>
              <a:rPr lang="pl-PL" dirty="0" smtClean="0"/>
              <a:t>1- DMP</a:t>
            </a:r>
          </a:p>
          <a:p>
            <a:r>
              <a:rPr lang="pl-PL" dirty="0" smtClean="0"/>
              <a:t>1’- kąt względem DMP dla którego następuje zamknięcie zaworu dolotowego</a:t>
            </a:r>
          </a:p>
          <a:p>
            <a:endParaRPr lang="pl-PL" dirty="0" smtClean="0"/>
          </a:p>
          <a:p>
            <a:r>
              <a:rPr lang="pl-PL" dirty="0" smtClean="0"/>
              <a:t>Na slajdzie 3 pokazano ten proces na wykresie kołowym (oznaczenia </a:t>
            </a:r>
            <a:r>
              <a:rPr lang="pl-PL" dirty="0" err="1" smtClean="0"/>
              <a:t>j.w</a:t>
            </a:r>
            <a:r>
              <a:rPr lang="pl-PL" dirty="0" smtClean="0"/>
              <a:t>.)</a:t>
            </a:r>
          </a:p>
          <a:p>
            <a:r>
              <a:rPr lang="pl-PL" dirty="0" smtClean="0"/>
              <a:t>Proces wymiany ładunku trwa w silniku 4-suwowym ponad 400 stopni OWK – obecnie w wielu silnikach około 450 stopni</a:t>
            </a:r>
          </a:p>
          <a:p>
            <a:endParaRPr lang="pl-PL" dirty="0"/>
          </a:p>
          <a:p>
            <a:r>
              <a:rPr lang="pl-PL" dirty="0" smtClean="0"/>
              <a:t>Na slajdzie 5 pokazano zmienność ciśnień i masowego natężenia przepływu gazów na przykładzie wybranego silnika, gdzie: </a:t>
            </a:r>
          </a:p>
          <a:p>
            <a:r>
              <a:rPr lang="pl-PL" dirty="0" err="1" smtClean="0"/>
              <a:t>Pg</a:t>
            </a:r>
            <a:r>
              <a:rPr lang="pl-PL" dirty="0" smtClean="0"/>
              <a:t> – ciśnienie gazów w cylindrze, </a:t>
            </a:r>
            <a:r>
              <a:rPr lang="pl-PL" dirty="0"/>
              <a:t>P</a:t>
            </a:r>
            <a:r>
              <a:rPr lang="pl-PL" dirty="0" smtClean="0"/>
              <a:t>t – ciśnienie gazów przed turbiną, Pd – ciśnienie doładowania, </a:t>
            </a:r>
            <a:r>
              <a:rPr lang="pl-PL" dirty="0" err="1" smtClean="0"/>
              <a:t>Gg</a:t>
            </a:r>
            <a:r>
              <a:rPr lang="pl-PL" dirty="0" smtClean="0"/>
              <a:t> – masowe natężenie przepływu gazów, Gd – masowe natężenie napływającego do cylindra powietrza, </a:t>
            </a:r>
            <a:r>
              <a:rPr lang="pl-PL" dirty="0" err="1" smtClean="0"/>
              <a:t>Gc</a:t>
            </a:r>
            <a:r>
              <a:rPr lang="pl-PL" dirty="0" smtClean="0"/>
              <a:t> – masowy napływ powierza do cylindra w cylindrze pozostająca</a:t>
            </a:r>
          </a:p>
        </p:txBody>
      </p:sp>
    </p:spTree>
    <p:extLst>
      <p:ext uri="{BB962C8B-B14F-4D97-AF65-F5344CB8AC3E}">
        <p14:creationId xmlns:p14="http://schemas.microsoft.com/office/powerpoint/2010/main" val="1725709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92" y="93652"/>
            <a:ext cx="6079617" cy="6357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6412509" y="0"/>
            <a:ext cx="5605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i="1" dirty="0"/>
              <a:t>Wykres kołowy faz wymiany czynnika roboczego w silniku czterosuwowym</a:t>
            </a:r>
          </a:p>
        </p:txBody>
      </p:sp>
      <p:cxnSp>
        <p:nvCxnSpPr>
          <p:cNvPr id="6" name="Łącznik prosty ze strzałką 5"/>
          <p:cNvCxnSpPr/>
          <p:nvPr/>
        </p:nvCxnSpPr>
        <p:spPr>
          <a:xfrm flipH="1" flipV="1">
            <a:off x="4400551" y="5529264"/>
            <a:ext cx="571499" cy="557211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>
            <a:off x="4972050" y="6086475"/>
            <a:ext cx="58578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/>
          <p:cNvSpPr txBox="1"/>
          <p:nvPr/>
        </p:nvSpPr>
        <p:spPr>
          <a:xfrm>
            <a:off x="5557838" y="5901809"/>
            <a:ext cx="2500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Swobodny wylot (5’-5)</a:t>
            </a:r>
            <a:endParaRPr lang="pl-PL" dirty="0"/>
          </a:p>
        </p:txBody>
      </p:sp>
      <p:cxnSp>
        <p:nvCxnSpPr>
          <p:cNvPr id="14" name="Łącznik prosty ze strzałką 13"/>
          <p:cNvCxnSpPr/>
          <p:nvPr/>
        </p:nvCxnSpPr>
        <p:spPr>
          <a:xfrm flipV="1">
            <a:off x="1143000" y="5200650"/>
            <a:ext cx="542925" cy="60721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823940" y="5749146"/>
            <a:ext cx="1542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Wylot (5-r)</a:t>
            </a:r>
            <a:endParaRPr lang="pl-PL" dirty="0"/>
          </a:p>
        </p:txBody>
      </p:sp>
      <p:cxnSp>
        <p:nvCxnSpPr>
          <p:cNvPr id="17" name="Łącznik prosty ze strzałką 16"/>
          <p:cNvCxnSpPr/>
          <p:nvPr/>
        </p:nvCxnSpPr>
        <p:spPr>
          <a:xfrm>
            <a:off x="1885950" y="700088"/>
            <a:ext cx="871538" cy="80010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ole tekstowe 17"/>
          <p:cNvSpPr txBox="1"/>
          <p:nvPr/>
        </p:nvSpPr>
        <p:spPr>
          <a:xfrm>
            <a:off x="378753" y="330756"/>
            <a:ext cx="2614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Przedmuchanie (r1-r-r2)</a:t>
            </a:r>
            <a:endParaRPr lang="pl-PL" dirty="0"/>
          </a:p>
        </p:txBody>
      </p:sp>
      <p:cxnSp>
        <p:nvCxnSpPr>
          <p:cNvPr id="20" name="Łącznik prosty ze strzałką 19"/>
          <p:cNvCxnSpPr/>
          <p:nvPr/>
        </p:nvCxnSpPr>
        <p:spPr>
          <a:xfrm flipH="1">
            <a:off x="5100638" y="2043113"/>
            <a:ext cx="614362" cy="51435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ole tekstowe 20"/>
          <p:cNvSpPr txBox="1"/>
          <p:nvPr/>
        </p:nvSpPr>
        <p:spPr>
          <a:xfrm>
            <a:off x="5715000" y="1845231"/>
            <a:ext cx="262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Napełnienie (r-1)</a:t>
            </a:r>
            <a:endParaRPr lang="pl-PL" dirty="0"/>
          </a:p>
        </p:txBody>
      </p:sp>
      <p:cxnSp>
        <p:nvCxnSpPr>
          <p:cNvPr id="23" name="Łącznik prosty ze strzałką 22"/>
          <p:cNvCxnSpPr/>
          <p:nvPr/>
        </p:nvCxnSpPr>
        <p:spPr>
          <a:xfrm flipH="1" flipV="1">
            <a:off x="2993098" y="5086351"/>
            <a:ext cx="1407453" cy="145831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25"/>
          <p:cNvCxnSpPr/>
          <p:nvPr/>
        </p:nvCxnSpPr>
        <p:spPr>
          <a:xfrm>
            <a:off x="4400551" y="6544670"/>
            <a:ext cx="47649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ole tekstowe 26"/>
          <p:cNvSpPr txBox="1"/>
          <p:nvPr/>
        </p:nvSpPr>
        <p:spPr>
          <a:xfrm>
            <a:off x="4941470" y="6360004"/>
            <a:ext cx="2686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Dopełnienie cylindra (1-1’)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5073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05" y="0"/>
            <a:ext cx="9818583" cy="6629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10019288" y="195943"/>
            <a:ext cx="21727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Zmiany parametrów czynnika w procesie wymiany ładunku w silniku czterosuwowym </a:t>
            </a:r>
          </a:p>
        </p:txBody>
      </p:sp>
      <p:sp>
        <p:nvSpPr>
          <p:cNvPr id="5" name="Prostokąt 4"/>
          <p:cNvSpPr/>
          <p:nvPr/>
        </p:nvSpPr>
        <p:spPr>
          <a:xfrm>
            <a:off x="10019288" y="195943"/>
            <a:ext cx="2031198" cy="14773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585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7" y="192087"/>
            <a:ext cx="6054726" cy="6147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7248525" y="4246403"/>
            <a:ext cx="494347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i="1" dirty="0"/>
              <a:t>Schemat układu wymiany ładunku silnika dwusuwowego z utylizacją ciepła odpadowego gazów </a:t>
            </a:r>
            <a:endParaRPr lang="pl-PL" sz="2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467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92" y="0"/>
            <a:ext cx="5801868" cy="650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6709683" y="146284"/>
            <a:ext cx="45393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i="1" dirty="0"/>
              <a:t>Wykres kołowy faz wymiany czynnika roboczego w silniku dwusuwowym</a:t>
            </a:r>
            <a:endParaRPr lang="pl-PL" sz="2800" dirty="0"/>
          </a:p>
        </p:txBody>
      </p:sp>
      <p:cxnSp>
        <p:nvCxnSpPr>
          <p:cNvPr id="4" name="Łącznik prosty ze strzałką 3"/>
          <p:cNvCxnSpPr/>
          <p:nvPr/>
        </p:nvCxnSpPr>
        <p:spPr>
          <a:xfrm flipH="1" flipV="1">
            <a:off x="5514975" y="4929188"/>
            <a:ext cx="603485" cy="371475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6112329" y="5300663"/>
            <a:ext cx="59735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/>
        </p:nvSpPr>
        <p:spPr>
          <a:xfrm>
            <a:off x="6709683" y="5115997"/>
            <a:ext cx="2343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Swobodny wylot (5-5’)</a:t>
            </a:r>
            <a:endParaRPr lang="pl-PL" dirty="0"/>
          </a:p>
        </p:txBody>
      </p:sp>
      <p:cxnSp>
        <p:nvCxnSpPr>
          <p:cNvPr id="9" name="Łącznik prosty ze strzałką 8"/>
          <p:cNvCxnSpPr/>
          <p:nvPr/>
        </p:nvCxnSpPr>
        <p:spPr>
          <a:xfrm flipH="1" flipV="1">
            <a:off x="3914775" y="5957888"/>
            <a:ext cx="600075" cy="357187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 flipH="1">
            <a:off x="5643563" y="6136481"/>
            <a:ext cx="428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529138" y="6329363"/>
            <a:ext cx="68239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ole tekstowe 13"/>
          <p:cNvSpPr txBox="1"/>
          <p:nvPr/>
        </p:nvSpPr>
        <p:spPr>
          <a:xfrm>
            <a:off x="5211528" y="6144697"/>
            <a:ext cx="4719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Wylot-przedmuchanie-napełnienie (5’- DMP -1’)</a:t>
            </a:r>
            <a:endParaRPr lang="pl-PL" dirty="0"/>
          </a:p>
        </p:txBody>
      </p:sp>
      <p:cxnSp>
        <p:nvCxnSpPr>
          <p:cNvPr id="16" name="Łącznik prosty ze strzałką 15"/>
          <p:cNvCxnSpPr/>
          <p:nvPr/>
        </p:nvCxnSpPr>
        <p:spPr>
          <a:xfrm flipH="1">
            <a:off x="885825" y="2257425"/>
            <a:ext cx="1228725" cy="257175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/>
          <p:nvPr/>
        </p:nvCxnSpPr>
        <p:spPr>
          <a:xfrm>
            <a:off x="2114550" y="2257425"/>
            <a:ext cx="1257300" cy="2857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ole tekstowe 18"/>
          <p:cNvSpPr txBox="1"/>
          <p:nvPr/>
        </p:nvSpPr>
        <p:spPr>
          <a:xfrm>
            <a:off x="3371850" y="2101334"/>
            <a:ext cx="2085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Strata ładunku (1’-1)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6709683" y="2286000"/>
            <a:ext cx="5191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Dla 5’-DMP-1’ powinien być spełniony warunek: </a:t>
            </a:r>
          </a:p>
          <a:p>
            <a:pPr algn="just"/>
            <a:r>
              <a:rPr lang="pl-PL" dirty="0" err="1" smtClean="0"/>
              <a:t>pd</a:t>
            </a:r>
            <a:r>
              <a:rPr lang="pl-PL" dirty="0" smtClean="0"/>
              <a:t> &gt; </a:t>
            </a:r>
            <a:r>
              <a:rPr lang="pl-PL" dirty="0" err="1" smtClean="0"/>
              <a:t>pc</a:t>
            </a:r>
            <a:r>
              <a:rPr lang="pl-PL" dirty="0" smtClean="0"/>
              <a:t> &gt; </a:t>
            </a:r>
            <a:r>
              <a:rPr lang="pl-PL" dirty="0" err="1" smtClean="0"/>
              <a:t>pt</a:t>
            </a:r>
            <a:r>
              <a:rPr lang="pl-PL" dirty="0" smtClean="0"/>
              <a:t> (tylko wtedy powietrze napływa do cylindra-gazy spalinowe opuszczają cylinder i zasilają turbinę)</a:t>
            </a:r>
            <a:endParaRPr lang="pl-PL" dirty="0"/>
          </a:p>
        </p:txBody>
      </p:sp>
      <p:sp>
        <p:nvSpPr>
          <p:cNvPr id="17" name="Prostokąt zaokrąglony 16"/>
          <p:cNvSpPr/>
          <p:nvPr/>
        </p:nvSpPr>
        <p:spPr>
          <a:xfrm>
            <a:off x="6595383" y="2257425"/>
            <a:ext cx="5306105" cy="12289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1" name="Łącznik prosty ze strzałką 20"/>
          <p:cNvCxnSpPr/>
          <p:nvPr/>
        </p:nvCxnSpPr>
        <p:spPr>
          <a:xfrm>
            <a:off x="9758363" y="6329363"/>
            <a:ext cx="5726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/>
          <p:nvPr/>
        </p:nvCxnSpPr>
        <p:spPr>
          <a:xfrm flipV="1">
            <a:off x="10331006" y="3486329"/>
            <a:ext cx="0" cy="28430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947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0132"/>
            <a:ext cx="7130823" cy="65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7359423" y="440871"/>
            <a:ext cx="48325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i="1" dirty="0"/>
              <a:t>Zmiany ciśnienia w cylindrze silnika dwusuwowego w okresie wylotu i przepłukania cylindra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28020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0705"/>
            <a:ext cx="7315199" cy="2885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424" y="3056378"/>
            <a:ext cx="4856762" cy="3772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7886700" y="200705"/>
            <a:ext cx="400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/>
              <a:t>Systemy płukania silników dwusuwowych 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7886700" y="200705"/>
            <a:ext cx="4000500" cy="5340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7315200" y="2131841"/>
            <a:ext cx="47352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i="1" dirty="0" smtClean="0"/>
              <a:t>konturowe </a:t>
            </a:r>
            <a:r>
              <a:rPr lang="pl-PL" sz="2800" i="1" dirty="0"/>
              <a:t>(poprzeczny, zwrotny i poprzeczno-zwrotny) </a:t>
            </a:r>
            <a:endParaRPr lang="pl-PL" sz="28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21478" y="3984171"/>
            <a:ext cx="3690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i="1" dirty="0"/>
              <a:t>wzdłużne</a:t>
            </a:r>
            <a:endParaRPr lang="pl-PL" sz="2800" dirty="0"/>
          </a:p>
        </p:txBody>
      </p:sp>
      <p:cxnSp>
        <p:nvCxnSpPr>
          <p:cNvPr id="7" name="Łącznik prosty 6"/>
          <p:cNvCxnSpPr/>
          <p:nvPr/>
        </p:nvCxnSpPr>
        <p:spPr>
          <a:xfrm>
            <a:off x="7315199" y="200705"/>
            <a:ext cx="0" cy="288524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2314575" y="4757738"/>
            <a:ext cx="528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1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4729163" y="4757738"/>
            <a:ext cx="557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  2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6729413" y="5043617"/>
            <a:ext cx="42576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l-PL" dirty="0" smtClean="0"/>
              <a:t>Obecnie stosowany we wszystkich konstrukcjach okrętowych silników dwusuwowych wodzikowych</a:t>
            </a:r>
          </a:p>
          <a:p>
            <a:pPr marL="342900" indent="-342900">
              <a:buAutoNum type="arabicPeriod"/>
            </a:pPr>
            <a:r>
              <a:rPr lang="pl-PL" dirty="0" smtClean="0"/>
              <a:t>Stosowany w przeszłości w silnikach z tłokami przeciwbieżnymi</a:t>
            </a: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6729413" y="4942404"/>
            <a:ext cx="4157662" cy="157854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3" name="Łącznik prosty ze strzałką 12"/>
          <p:cNvCxnSpPr>
            <a:stCxn id="11" idx="1"/>
          </p:cNvCxnSpPr>
          <p:nvPr/>
        </p:nvCxnSpPr>
        <p:spPr>
          <a:xfrm flipH="1" flipV="1">
            <a:off x="6072186" y="5731674"/>
            <a:ext cx="65722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793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734</Words>
  <Application>Microsoft Office PowerPoint</Application>
  <PresentationFormat>Panoramiczny</PresentationFormat>
  <Paragraphs>94</Paragraphs>
  <Slides>18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Symbol</vt:lpstr>
      <vt:lpstr>Times New Roman</vt:lpstr>
      <vt:lpstr>Motyw pakietu Office</vt:lpstr>
      <vt:lpstr>Równanie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Kazek</dc:creator>
  <cp:lastModifiedBy>Kazek</cp:lastModifiedBy>
  <cp:revision>57</cp:revision>
  <dcterms:created xsi:type="dcterms:W3CDTF">2014-08-06T09:53:57Z</dcterms:created>
  <dcterms:modified xsi:type="dcterms:W3CDTF">2020-05-11T09:28:48Z</dcterms:modified>
</cp:coreProperties>
</file>